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1117" r:id="rId2"/>
    <p:sldId id="1118" r:id="rId3"/>
    <p:sldId id="1119" r:id="rId4"/>
    <p:sldId id="109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92694" autoAdjust="0"/>
  </p:normalViewPr>
  <p:slideViewPr>
    <p:cSldViewPr snapToGrid="0">
      <p:cViewPr varScale="1">
        <p:scale>
          <a:sx n="104" d="100"/>
          <a:sy n="104" d="100"/>
        </p:scale>
        <p:origin x="906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BD6B9-3C25-4D93-B2E8-B13B1D455977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F3846-B60B-4AF6-AEF4-411E7F9F67D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BF3846-B60B-4AF6-AEF4-411E7F9F67D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967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820B7-90ED-4B89-9349-F3FDEAAE8343}" type="datetimeFigureOut">
              <a:rPr lang="zh-CN" altLang="en-US" smtClean="0"/>
              <a:t>2023/8/24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D8199-3D71-49F2-A743-079697384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4.mp4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9565" y="720698"/>
            <a:ext cx="10192870" cy="2926763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zh-CN" sz="2700" b="1" dirty="0">
                <a:latin typeface="+mn-lt"/>
                <a:ea typeface="+mn-ea"/>
                <a:cs typeface="+mn-cs"/>
              </a:rPr>
              <a:t>2. Intelligent Robotics </a:t>
            </a:r>
            <a:br>
              <a:rPr lang="en-US" altLang="zh-CN" sz="2700" b="1" dirty="0">
                <a:latin typeface="+mn-lt"/>
                <a:ea typeface="+mn-ea"/>
                <a:cs typeface="+mn-cs"/>
              </a:rPr>
            </a:br>
            <a:r>
              <a:rPr lang="en-US" altLang="zh-CN" sz="2700" b="1" dirty="0">
                <a:latin typeface="+mn-lt"/>
                <a:ea typeface="+mn-ea"/>
                <a:cs typeface="+mn-cs"/>
              </a:rPr>
              <a:t>2.1 Mobile Manipulators</a:t>
            </a:r>
            <a:br>
              <a:rPr lang="en-US" altLang="zh-CN" sz="2200" dirty="0"/>
            </a:b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000" dirty="0"/>
              <a:t>Mobile manipulator system development </a:t>
            </a:r>
            <a:br>
              <a:rPr lang="en-US" altLang="zh-CN" sz="2000" dirty="0"/>
            </a:b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000" dirty="0"/>
              <a:t>Whole-body mobile manipulation planning and control</a:t>
            </a:r>
            <a:br>
              <a:rPr lang="en-US" altLang="zh-CN" sz="2000" dirty="0"/>
            </a:b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000" dirty="0"/>
              <a:t>Holonomic vs. nonholonomic bases &amp; Serial vs. parallel manipulators</a:t>
            </a:r>
            <a:br>
              <a:rPr lang="en-US" altLang="zh-CN" sz="2000" dirty="0"/>
            </a:br>
            <a:br>
              <a:rPr lang="en-US" altLang="zh-CN" sz="2000" dirty="0"/>
            </a:br>
            <a:br>
              <a:rPr lang="en-US" altLang="zh-CN" dirty="0"/>
            </a:br>
            <a:endParaRPr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325" y="77482"/>
            <a:ext cx="2734738" cy="966512"/>
          </a:xfrm>
          <a:prstGeom prst="rect">
            <a:avLst/>
          </a:prstGeom>
          <a:noFill/>
        </p:spPr>
      </p:pic>
      <p:pic>
        <p:nvPicPr>
          <p:cNvPr id="6" name="图片 5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522" y="1043994"/>
            <a:ext cx="2848344" cy="1061140"/>
          </a:xfrm>
          <a:prstGeom prst="rect">
            <a:avLst/>
          </a:prstGeom>
          <a:noFill/>
        </p:spPr>
      </p:pic>
      <p:pic>
        <p:nvPicPr>
          <p:cNvPr id="7" name="2.1-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8836" y="3077232"/>
            <a:ext cx="5549177" cy="3097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2.1-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461257" y="3095798"/>
            <a:ext cx="5229294" cy="30786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E3B7016-710B-DA25-49C4-BE5D957041F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4579" b="39685"/>
          <a:stretch>
            <a:fillRect/>
          </a:stretch>
        </p:blipFill>
        <p:spPr>
          <a:xfrm>
            <a:off x="10943303" y="6490146"/>
            <a:ext cx="1128263" cy="29037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9DEBF7D-D8E6-A54A-9E8F-0C4C0277FB4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821" y="6302477"/>
            <a:ext cx="600200" cy="49551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26222ED-7C3A-AB01-5EC3-E18C65C29536}"/>
              </a:ext>
            </a:extLst>
          </p:cNvPr>
          <p:cNvSpPr txBox="1"/>
          <p:nvPr/>
        </p:nvSpPr>
        <p:spPr>
          <a:xfrm>
            <a:off x="2657475" y="2707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视觉伺服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28AAC24-457B-1EAF-9A8B-24F284B1D0C8}"/>
              </a:ext>
            </a:extLst>
          </p:cNvPr>
          <p:cNvSpPr txBox="1"/>
          <p:nvPr/>
        </p:nvSpPr>
        <p:spPr>
          <a:xfrm>
            <a:off x="8554063" y="2717183"/>
            <a:ext cx="304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精准机械手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15"/>
    </mc:Choice>
    <mc:Fallback xmlns="">
      <p:transition spd="slow" advTm="67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72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1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40187"/>
            <a:ext cx="10515600" cy="1325563"/>
          </a:xfrm>
        </p:spPr>
        <p:txBody>
          <a:bodyPr>
            <a:normAutofit fontScale="90000"/>
          </a:bodyPr>
          <a:lstStyle/>
          <a:p>
            <a:pPr>
              <a:tabLst>
                <a:tab pos="381000" algn="l"/>
              </a:tabLst>
            </a:pPr>
            <a:r>
              <a:rPr lang="en-US" altLang="zh-CN" sz="2700" b="1" dirty="0">
                <a:latin typeface="+mn-lt"/>
                <a:ea typeface="+mn-ea"/>
                <a:cs typeface="+mn-cs"/>
              </a:rPr>
              <a:t>2.2 Natural Human-Robot Interaction, HRI</a:t>
            </a:r>
            <a:br>
              <a:rPr lang="zh-CN" altLang="zh-CN" sz="2700" b="1" dirty="0">
                <a:latin typeface="+mn-lt"/>
                <a:ea typeface="+mn-ea"/>
                <a:cs typeface="+mn-cs"/>
              </a:rPr>
            </a:b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 </a:t>
            </a:r>
            <a:br>
              <a:rPr lang="zh-CN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r>
              <a:rPr lang="en-US" altLang="zh-CN" sz="22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Modeling of human-robot collaboration tasks</a:t>
            </a:r>
            <a:br>
              <a:rPr lang="zh-CN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 </a:t>
            </a:r>
            <a:br>
              <a:rPr lang="zh-CN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r>
              <a:rPr lang="en-US" altLang="zh-CN" sz="22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Teaching and learning of tasks via natural language</a:t>
            </a:r>
            <a:br>
              <a:rPr lang="zh-CN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 </a:t>
            </a:r>
            <a:br>
              <a:rPr lang="zh-CN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r>
              <a:rPr lang="en-US" altLang="zh-CN" sz="22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2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  <a:t>Bilateral adaptation between humans and robots  </a:t>
            </a:r>
            <a:br>
              <a:rPr lang="zh-CN" altLang="zh-CN" sz="1800" kern="100" dirty="0">
                <a:effectLst/>
                <a:latin typeface="等线" panose="02010600030101010101" charset="-122"/>
                <a:ea typeface="等线" panose="02010600030101010101" charset="-122"/>
                <a:cs typeface="Times New Roman" panose="02020603050405020304" pitchFamily="18" charset="0"/>
              </a:rPr>
            </a:b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02C7996-0369-6B7E-D90D-6035B1C433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4579" b="39685"/>
          <a:stretch>
            <a:fillRect/>
          </a:stretch>
        </p:blipFill>
        <p:spPr>
          <a:xfrm>
            <a:off x="10823183" y="6459232"/>
            <a:ext cx="1248383" cy="32128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BB814E2-279A-70BD-F0AD-A14C06C8D0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673" y="6129755"/>
            <a:ext cx="708323" cy="584775"/>
          </a:xfrm>
          <a:prstGeom prst="rect">
            <a:avLst/>
          </a:prstGeom>
        </p:spPr>
      </p:pic>
      <p:pic>
        <p:nvPicPr>
          <p:cNvPr id="7" name="2.2-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8800" y="3103250"/>
            <a:ext cx="5455920" cy="30689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2.2-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36643" y="3103250"/>
            <a:ext cx="5498545" cy="30689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9C66B19-4543-E562-A1B5-65B5CCA176F7}"/>
              </a:ext>
            </a:extLst>
          </p:cNvPr>
          <p:cNvSpPr txBox="1"/>
          <p:nvPr/>
        </p:nvSpPr>
        <p:spPr>
          <a:xfrm>
            <a:off x="2461532" y="2733918"/>
            <a:ext cx="1979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人机协作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EDD81E-9A24-BCB5-8D60-DC9F78D1EC31}"/>
              </a:ext>
            </a:extLst>
          </p:cNvPr>
          <p:cNvSpPr txBox="1"/>
          <p:nvPr/>
        </p:nvSpPr>
        <p:spPr>
          <a:xfrm>
            <a:off x="8063338" y="2685594"/>
            <a:ext cx="2865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人机被动</a:t>
            </a:r>
            <a:r>
              <a:rPr lang="en-US" altLang="zh-CN" b="1" dirty="0"/>
              <a:t>-</a:t>
            </a:r>
            <a:r>
              <a:rPr lang="zh-CN" altLang="en-US" b="1" dirty="0"/>
              <a:t>主动</a:t>
            </a:r>
            <a:r>
              <a:rPr lang="zh-CN" altLang="en-US" sz="1800" b="1" dirty="0"/>
              <a:t>交互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65"/>
    </mc:Choice>
    <mc:Fallback xmlns="">
      <p:transition spd="slow" advTm="23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2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64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7471" y="1371322"/>
            <a:ext cx="9066161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zh-CN" sz="2700" b="1" dirty="0">
                <a:latin typeface="+mn-lt"/>
                <a:ea typeface="+mn-ea"/>
                <a:cs typeface="+mn-cs"/>
              </a:rPr>
              <a:t>2.3 Multi-Robot Systems, MRS </a:t>
            </a:r>
            <a:br>
              <a:rPr lang="en-US" altLang="zh-CN" sz="2700" b="1" dirty="0">
                <a:latin typeface="+mn-lt"/>
                <a:ea typeface="+mn-ea"/>
                <a:cs typeface="+mn-cs"/>
              </a:rPr>
            </a:br>
            <a:r>
              <a:rPr lang="en-US" altLang="zh-CN" sz="2700" b="1" dirty="0">
                <a:latin typeface="宋体" panose="02010600030101010101" pitchFamily="2" charset="-122"/>
                <a:ea typeface="宋体" panose="02010600030101010101" pitchFamily="2" charset="-122"/>
              </a:rPr>
              <a:t>· </a:t>
            </a:r>
            <a:r>
              <a:rPr lang="en-US" altLang="zh-CN" sz="2200" dirty="0"/>
              <a:t>Distributed multi-robot coordination</a:t>
            </a:r>
            <a:br>
              <a:rPr lang="en-US" altLang="zh-CN" dirty="0"/>
            </a:br>
            <a:r>
              <a:rPr lang="en-US" altLang="zh-CN" sz="27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200" dirty="0"/>
              <a:t> Coordination with communication constraints</a:t>
            </a:r>
            <a:br>
              <a:rPr lang="en-US" altLang="zh-CN" sz="2200" dirty="0"/>
            </a:br>
            <a:r>
              <a:rPr lang="en-US" altLang="zh-CN" sz="27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200" dirty="0"/>
              <a:t> Coordination with environmental uncertainties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6" name="2.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7595" y="2782998"/>
            <a:ext cx="5839460" cy="3259206"/>
          </a:xfrm>
          <a:prstGeom prst="rect">
            <a:avLst/>
          </a:prstGeom>
          <a:ln>
            <a:noFill/>
          </a:ln>
          <a:effectLst>
            <a:outerShdw blurRad="254000" dist="63500" dir="5400000" sx="105000" sy="105000" algn="t" rotWithShape="0">
              <a:srgbClr val="000000">
                <a:alpha val="40000"/>
              </a:srgbClr>
            </a:outerShdw>
          </a:effectLst>
          <a:scene3d>
            <a:camera prst="perspectiveRelaxedModerately" fov="2700000">
              <a:rot lat="20400000" lon="0" rev="0"/>
            </a:camera>
            <a:lightRig rig="soft" dir="t"/>
          </a:scene3d>
          <a:sp3d extrusionH="952500">
            <a:bevelT w="127000" h="127000"/>
            <a:bevelB/>
            <a:extrusionClr>
              <a:srgbClr val="FFFFFF"/>
            </a:extrusionClr>
          </a:sp3d>
        </p:spPr>
      </p:pic>
      <p:sp>
        <p:nvSpPr>
          <p:cNvPr id="5" name="文本框 4"/>
          <p:cNvSpPr txBox="1"/>
          <p:nvPr/>
        </p:nvSpPr>
        <p:spPr>
          <a:xfrm>
            <a:off x="3048000" y="28905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MRS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3048000" y="28905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/>
              <a:t>）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DF4E569-1B8F-AE5A-1223-7AD7198529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4579" b="39685"/>
          <a:stretch>
            <a:fillRect/>
          </a:stretch>
        </p:blipFill>
        <p:spPr>
          <a:xfrm>
            <a:off x="10823183" y="6459232"/>
            <a:ext cx="1248383" cy="32128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78392E4-C7E3-BE91-4152-5BA709E314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673" y="6129755"/>
            <a:ext cx="708323" cy="584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19"/>
    </mc:Choice>
    <mc:Fallback xmlns="">
      <p:transition spd="slow" advTm="38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小孩坐在椅子上&#10;&#10;中度可信度描述已自动生成">
            <a:extLst>
              <a:ext uri="{FF2B5EF4-FFF2-40B4-BE49-F238E27FC236}">
                <a16:creationId xmlns:a16="http://schemas.microsoft.com/office/drawing/2014/main" id="{28530562-5A45-82E3-7B7C-F1689825E1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422" y="3207213"/>
            <a:ext cx="4336025" cy="325201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F818585-07E0-354D-059A-E7C8BFCCA5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579" b="39685"/>
          <a:stretch>
            <a:fillRect/>
          </a:stretch>
        </p:blipFill>
        <p:spPr>
          <a:xfrm>
            <a:off x="10823183" y="6459232"/>
            <a:ext cx="1248383" cy="3212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06042A6-58A3-FA2F-5433-55F04EB7B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73" y="6129755"/>
            <a:ext cx="708323" cy="58477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E705D30-A5EE-6AF6-610F-083B1563036F}"/>
              </a:ext>
            </a:extLst>
          </p:cNvPr>
          <p:cNvSpPr txBox="1"/>
          <p:nvPr/>
        </p:nvSpPr>
        <p:spPr>
          <a:xfrm>
            <a:off x="3251201" y="1510206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800" dirty="0"/>
              <a:t>The End. Thanks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956185511"/>
      </p:ext>
    </p:extLst>
  </p:cSld>
  <p:clrMapOvr>
    <a:masterClrMapping/>
  </p:clrMapOvr>
  <p:transition advTm="28460"/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4831</TotalTime>
  <Words>120</Words>
  <Application>Microsoft Office PowerPoint</Application>
  <PresentationFormat>宽屏</PresentationFormat>
  <Paragraphs>11</Paragraphs>
  <Slides>4</Slides>
  <Notes>1</Notes>
  <HiddenSlides>0</HiddenSlides>
  <MMClips>5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宋体</vt:lpstr>
      <vt:lpstr>Arial</vt:lpstr>
      <vt:lpstr>Calibri</vt:lpstr>
      <vt:lpstr>Office 主题​​</vt:lpstr>
      <vt:lpstr>2. Intelligent Robotics  2.1 Mobile Manipulators · Mobile manipulator system development  · Whole-body mobile manipulation planning and control · Holonomic vs. nonholonomic bases &amp; Serial vs. parallel manipulators   </vt:lpstr>
      <vt:lpstr>2.2 Natural Human-Robot Interaction, HRI   · Modeling of human-robot collaboration tasks   · Teaching and learning of tasks via natural language   · Bilateral adaptation between humans and robots   </vt:lpstr>
      <vt:lpstr>2.3 Multi-Robot Systems, MRS  · Distributed multi-robot coordination · Coordination with communication constraints · Coordination with environmental uncertainties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殷雷 林</dc:creator>
  <cp:lastModifiedBy>Bangquan Xie</cp:lastModifiedBy>
  <cp:revision>800</cp:revision>
  <dcterms:created xsi:type="dcterms:W3CDTF">2021-04-18T23:26:00Z</dcterms:created>
  <dcterms:modified xsi:type="dcterms:W3CDTF">2023-08-24T13:44:29Z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79D9CB437DC24F01B7688EC23FAB90E5</vt:lpwstr>
  </property>
</Properties>
</file>

<file path=docProps/thumbnail.jpeg>
</file>